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6" r:id="rId17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1" Type="http://schemas.openxmlformats.org/officeDocument/2006/relationships/slide" Target="slides/slide5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0" name="Shape 9620"/>
        <p:cNvGrpSpPr/>
        <p:nvPr/>
      </p:nvGrpSpPr>
      <p:grpSpPr>
        <a:xfrm>
          <a:off x="0" y="0"/>
          <a:ext cx="0" cy="0"/>
          <a:chOff x="0" y="0"/>
          <a:chExt cx="0" cy="0"/>
        </a:xfrm>
      </p:grpSpPr>
      <p:sp>
        <p:nvSpPr>
          <p:cNvPr id="9621" name="Google Shape;962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2" name="Google Shape;9622;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notesSlide" Target="../notesSlides/notesSlide51.xml"/><Relationship Id="rId3" Type="http://schemas.openxmlformats.org/officeDocument/2006/relationships/hyperlink" Target="http://owl.gsfc.nasa.gov/owl.jpg.jpeg" TargetMode="External"/><Relationship Id="rId4" Type="http://schemas.openxmlformats.org/officeDocument/2006/relationships/image" Target="../media/image214.jpg"/><Relationship Id="rId5" Type="http://schemas.openxmlformats.org/officeDocument/2006/relationships/image" Target="../media/image222.png"/><Relationship Id="rId6" Type="http://schemas.openxmlformats.org/officeDocument/2006/relationships/image" Target="../media/image252.png"/></Relationships>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3" name="Shape 9623"/>
        <p:cNvGrpSpPr/>
        <p:nvPr/>
      </p:nvGrpSpPr>
      <p:grpSpPr>
        <a:xfrm>
          <a:off x="0" y="0"/>
          <a:ext cx="0" cy="0"/>
          <a:chOff x="0" y="0"/>
          <a:chExt cx="0" cy="0"/>
        </a:xfrm>
      </p:grpSpPr>
      <p:sp>
        <p:nvSpPr>
          <p:cNvPr id="9624" name="Google Shape;9624;p1481"/>
          <p:cNvSpPr txBox="1"/>
          <p:nvPr/>
        </p:nvSpPr>
        <p:spPr>
          <a:xfrm>
            <a:off x="1828801" y="685801"/>
            <a:ext cx="574704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t/>
            </a:r>
            <a:endParaRPr sz="2177">
              <a:solidFill>
                <a:srgbClr val="000000"/>
              </a:solidFill>
              <a:latin typeface="Times New Roman"/>
              <a:ea typeface="Times New Roman"/>
              <a:cs typeface="Times New Roman"/>
              <a:sym typeface="Times New Roman"/>
            </a:endParaRPr>
          </a:p>
        </p:txBody>
      </p:sp>
      <p:pic>
        <p:nvPicPr>
          <p:cNvPr descr="Two OWL Spacecraft and Earth 40KB GIF" id="9625" name="Google Shape;9625;p1481">
            <a:hlinkClick r:id="rId3"/>
          </p:cNvPr>
          <p:cNvPicPr preferRelativeResize="0"/>
          <p:nvPr/>
        </p:nvPicPr>
        <p:blipFill rotWithShape="1">
          <a:blip r:embed="rId4">
            <a:alphaModFix/>
          </a:blip>
          <a:srcRect b="0" l="0" r="0" t="0"/>
          <a:stretch/>
        </p:blipFill>
        <p:spPr>
          <a:xfrm>
            <a:off x="1" y="2556361"/>
            <a:ext cx="4299840" cy="4301280"/>
          </a:xfrm>
          <a:prstGeom prst="rect">
            <a:avLst/>
          </a:prstGeom>
          <a:noFill/>
          <a:ln>
            <a:noFill/>
          </a:ln>
        </p:spPr>
      </p:pic>
      <p:pic>
        <p:nvPicPr>
          <p:cNvPr descr="Welcome" id="9626" name="Google Shape;9626;p1481"/>
          <p:cNvPicPr preferRelativeResize="0"/>
          <p:nvPr/>
        </p:nvPicPr>
        <p:blipFill rotWithShape="1">
          <a:blip r:embed="rId5">
            <a:alphaModFix/>
          </a:blip>
          <a:srcRect b="0" l="0" r="0" t="0"/>
          <a:stretch/>
        </p:blipFill>
        <p:spPr>
          <a:xfrm>
            <a:off x="4572001" y="1405800"/>
            <a:ext cx="4572000" cy="2862720"/>
          </a:xfrm>
          <a:prstGeom prst="rect">
            <a:avLst/>
          </a:prstGeom>
          <a:noFill/>
          <a:ln>
            <a:noFill/>
          </a:ln>
        </p:spPr>
      </p:pic>
      <p:pic>
        <p:nvPicPr>
          <p:cNvPr descr="Image of Air Shower" id="9627" name="Google Shape;9627;p1481"/>
          <p:cNvPicPr preferRelativeResize="0"/>
          <p:nvPr/>
        </p:nvPicPr>
        <p:blipFill rotWithShape="1">
          <a:blip r:embed="rId6">
            <a:alphaModFix/>
          </a:blip>
          <a:srcRect b="0" l="0" r="0" t="0"/>
          <a:stretch/>
        </p:blipFill>
        <p:spPr>
          <a:xfrm>
            <a:off x="4309921" y="4670281"/>
            <a:ext cx="4834080" cy="1208160"/>
          </a:xfrm>
          <a:prstGeom prst="rect">
            <a:avLst/>
          </a:prstGeom>
          <a:noFill/>
          <a:ln>
            <a:noFill/>
          </a:ln>
        </p:spPr>
      </p:pic>
      <p:sp>
        <p:nvSpPr>
          <p:cNvPr id="9628" name="Google Shape;9628;p1481"/>
          <p:cNvSpPr txBox="1"/>
          <p:nvPr/>
        </p:nvSpPr>
        <p:spPr>
          <a:xfrm>
            <a:off x="195841" y="554761"/>
            <a:ext cx="698976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177">
                <a:solidFill>
                  <a:srgbClr val="FFFF00"/>
                </a:solidFill>
                <a:latin typeface="Times New Roman"/>
                <a:ea typeface="Times New Roman"/>
                <a:cs typeface="Times New Roman"/>
                <a:sym typeface="Times New Roman"/>
              </a:rPr>
              <a:t>Many experiments use or will use Nitrogen Fluorescence</a:t>
            </a:r>
            <a:endParaRPr/>
          </a:p>
        </p:txBody>
      </p:sp>
      <p:sp>
        <p:nvSpPr>
          <p:cNvPr id="9629" name="Google Shape;9629;p1481"/>
          <p:cNvSpPr txBox="1"/>
          <p:nvPr/>
        </p:nvSpPr>
        <p:spPr>
          <a:xfrm>
            <a:off x="652321" y="1796041"/>
            <a:ext cx="3005280" cy="753801"/>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177">
                <a:solidFill>
                  <a:srgbClr val="FFFF00"/>
                </a:solidFill>
                <a:latin typeface="Times New Roman"/>
                <a:ea typeface="Times New Roman"/>
                <a:cs typeface="Times New Roman"/>
                <a:sym typeface="Times New Roman"/>
              </a:rPr>
              <a:t>OWL and EUSO space- based experiments</a:t>
            </a:r>
            <a:endParaRPr/>
          </a:p>
        </p:txBody>
      </p:sp>
      <p:sp>
        <p:nvSpPr>
          <p:cNvPr id="9630" name="Google Shape;9630;p1481"/>
          <p:cNvSpPr txBox="1"/>
          <p:nvPr/>
        </p:nvSpPr>
        <p:spPr>
          <a:xfrm>
            <a:off x="7511041" y="294121"/>
            <a:ext cx="117648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177">
                <a:solidFill>
                  <a:srgbClr val="FFFF00"/>
                </a:solidFill>
                <a:latin typeface="Times New Roman"/>
                <a:ea typeface="Times New Roman"/>
                <a:cs typeface="Times New Roman"/>
                <a:sym typeface="Times New Roman"/>
              </a:rPr>
              <a:t>Auger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